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aleway"/>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aleway-regular.fntdata"/><Relationship Id="rId14" Type="http://schemas.openxmlformats.org/officeDocument/2006/relationships/slide" Target="slides/slide10.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Raleway-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Everyone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Harvey- Like we have said, we cannot draw a conclusion from our plant data, but we know that if we were to run this experiment again or recommend it to someone else, we would make a detailed plan for them to set up so they wouldn’t have to deal with the issues that we had to work with. We also would run our experiment But we managed to conclude that our hydroponics system will solve our original question, and it WILL be a good way to bring more plants into the city environment because it worked for a brief amount of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Written by Marlo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rPr>
              <a:t>WRITTEN BY HARVEY, HENRY SPEAKS- The problem that we are trying to solve is bringing plants into an urban environment. This is a problem because in the urban environment that New York City has, there is a limited amount of space. In order to solve this problem and grow new plants in the city, we decided to make a Hydroponic system. An NFT to be exact.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WRITTEN BY MARLO, MARLO SPEAKS: </a:t>
            </a:r>
            <a:r>
              <a:rPr lang="en" sz="1800">
                <a:solidFill>
                  <a:schemeClr val="dk2"/>
                </a:solidFill>
              </a:rPr>
              <a:t>The organisms we are working with are basil and arugula. We chose these two because they are both edible. We chose these two plants out of all the other edible ones because they grow fast and efficiently which is important if you live off of them as a food source.</a:t>
            </a: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WRITTEN BY COLETTE, COLETTE SPEAKS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Written by Henry, Henry speaks/ this is are muir web about romaine lettece we desided to move away from this because we did not have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Written by Harvey, Marlo Speaks-</a:t>
            </a:r>
            <a:r>
              <a:rPr lang="en" sz="1800">
                <a:solidFill>
                  <a:schemeClr val="dk2"/>
                </a:solidFill>
              </a:rPr>
              <a:t>Our innovative solution to our problem is to grow our plants in a system which is small, homemade and cheap. We decided to run our experiment this way because  these factors help us solve the original question and add helpful extra elements.</a:t>
            </a: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800"/>
              <a:t>Written by Marlo and Harvey, Marlo speaks</a:t>
            </a:r>
          </a:p>
          <a:p>
            <a:pPr lvl="0">
              <a:spcBef>
                <a:spcPts val="0"/>
              </a:spcBef>
              <a:buNone/>
            </a:pPr>
            <a:r>
              <a:rPr lang="en" sz="1800"/>
              <a:t>How does the type of growing system affect the amount of leaves that romaine lettuce and arugula plants have?</a:t>
            </a:r>
          </a:p>
          <a:p>
            <a:pPr lvl="0">
              <a:spcBef>
                <a:spcPts val="0"/>
              </a:spcBef>
              <a:buNone/>
            </a:pPr>
            <a:r>
              <a:t/>
            </a:r>
            <a:endParaRPr sz="1800"/>
          </a:p>
          <a:p>
            <a:pPr lvl="0">
              <a:spcBef>
                <a:spcPts val="0"/>
              </a:spcBef>
              <a:buNone/>
            </a:pPr>
            <a:r>
              <a:rPr lang="en" sz="1800"/>
              <a:t>Harvey speaks:</a:t>
            </a:r>
          </a:p>
          <a:p>
            <a:pPr lvl="0">
              <a:spcBef>
                <a:spcPts val="0"/>
              </a:spcBef>
              <a:buClr>
                <a:srgbClr val="000000"/>
              </a:buClr>
              <a:buSzPct val="61111"/>
              <a:buFont typeface="Arial"/>
              <a:buNone/>
            </a:pPr>
            <a:r>
              <a:rPr lang="en" sz="1800"/>
              <a:t>The purpose of our experiment is to figure out which of our organisms grows more leaves in a certain amount of time, basil or arugula, in a N.F.T. hydroponic system.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Harvey- Sadly, our project never got a chance to fully work, but we are trying to make it work. Currently, we are at a stage where we are about to transplant our basil and arugula into our system. As a group, we believe that our project didn’t go as expected and planned because we used too much duct tape, we didn’t always focus on some of the most pressing issues, also we didn’t work in the most efficient ways, didn’t come to work during extra times, and didn’t show enough effort and enthusiasm when we came.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05.gif"/><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jpg"/><Relationship Id="rId4"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 Id="rId4" Type="http://schemas.openxmlformats.org/officeDocument/2006/relationships/image" Target="../media/image0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jpg"/><Relationship Id="rId4"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07.jp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Hydroponic NFT System</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t>By Harvey, Marlo, Colette, and Henry</a:t>
            </a:r>
          </a:p>
        </p:txBody>
      </p:sp>
      <p:sp>
        <p:nvSpPr>
          <p:cNvPr id="56" name="Shape 56"/>
          <p:cNvSpPr txBox="1"/>
          <p:nvPr/>
        </p:nvSpPr>
        <p:spPr>
          <a:xfrm>
            <a:off x="3088250" y="2162850"/>
            <a:ext cx="6198000" cy="7230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pic>
        <p:nvPicPr>
          <p:cNvPr descr="good-1.jpg" id="114" name="Shape 114"/>
          <p:cNvPicPr preferRelativeResize="0"/>
          <p:nvPr/>
        </p:nvPicPr>
        <p:blipFill>
          <a:blip r:embed="rId3">
            <a:alphaModFix/>
          </a:blip>
          <a:stretch>
            <a:fillRect/>
          </a:stretch>
        </p:blipFill>
        <p:spPr>
          <a:xfrm>
            <a:off x="549749" y="1094125"/>
            <a:ext cx="7898899" cy="3594024"/>
          </a:xfrm>
          <a:prstGeom prst="rect">
            <a:avLst/>
          </a:prstGeom>
          <a:noFill/>
          <a:ln>
            <a:noFill/>
          </a:ln>
        </p:spPr>
      </p:pic>
      <p:pic>
        <p:nvPicPr>
          <p:cNvPr descr="NXxpWBeG.png" id="115" name="Shape 115"/>
          <p:cNvPicPr preferRelativeResize="0"/>
          <p:nvPr/>
        </p:nvPicPr>
        <p:blipFill rotWithShape="1">
          <a:blip r:embed="rId4">
            <a:alphaModFix/>
          </a:blip>
          <a:srcRect b="45435" l="0" r="0" t="25039"/>
          <a:stretch/>
        </p:blipFill>
        <p:spPr>
          <a:xfrm>
            <a:off x="334150" y="163600"/>
            <a:ext cx="3073925" cy="726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solidFill>
                  <a:srgbClr val="000000"/>
                </a:solidFill>
                <a:latin typeface="Raleway"/>
                <a:ea typeface="Raleway"/>
                <a:cs typeface="Raleway"/>
                <a:sym typeface="Raleway"/>
              </a:rPr>
              <a:t>What a N.F.T. Hydroponics System Looks Like</a:t>
            </a:r>
          </a:p>
        </p:txBody>
      </p:sp>
      <p:pic>
        <p:nvPicPr>
          <p:cNvPr descr="nft_full.gif" id="62" name="Shape 62"/>
          <p:cNvPicPr preferRelativeResize="0"/>
          <p:nvPr/>
        </p:nvPicPr>
        <p:blipFill>
          <a:blip r:embed="rId3">
            <a:alphaModFix/>
          </a:blip>
          <a:stretch>
            <a:fillRect/>
          </a:stretch>
        </p:blipFill>
        <p:spPr>
          <a:xfrm>
            <a:off x="4928700" y="2186400"/>
            <a:ext cx="4066750" cy="2663174"/>
          </a:xfrm>
          <a:prstGeom prst="rect">
            <a:avLst/>
          </a:prstGeom>
          <a:noFill/>
          <a:ln>
            <a:noFill/>
          </a:ln>
        </p:spPr>
      </p:pic>
      <p:pic>
        <p:nvPicPr>
          <p:cNvPr id="63" name="Shape 63"/>
          <p:cNvPicPr preferRelativeResize="0"/>
          <p:nvPr/>
        </p:nvPicPr>
        <p:blipFill>
          <a:blip r:embed="rId4">
            <a:alphaModFix/>
          </a:blip>
          <a:stretch>
            <a:fillRect/>
          </a:stretch>
        </p:blipFill>
        <p:spPr>
          <a:xfrm>
            <a:off x="119525" y="2249574"/>
            <a:ext cx="3661324" cy="273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Problem</a:t>
            </a:r>
          </a:p>
        </p:txBody>
      </p:sp>
      <p:sp>
        <p:nvSpPr>
          <p:cNvPr id="69" name="Shape 69"/>
          <p:cNvSpPr txBox="1"/>
          <p:nvPr>
            <p:ph idx="1" type="body"/>
          </p:nvPr>
        </p:nvSpPr>
        <p:spPr>
          <a:xfrm>
            <a:off x="311700" y="1152475"/>
            <a:ext cx="3120900" cy="401100"/>
          </a:xfrm>
          <a:prstGeom prst="rect">
            <a:avLst/>
          </a:prstGeom>
        </p:spPr>
        <p:txBody>
          <a:bodyPr anchorCtr="0" anchor="t" bIns="91425" lIns="91425" rIns="91425" tIns="91425">
            <a:noAutofit/>
          </a:bodyPr>
          <a:lstStyle/>
          <a:p>
            <a:pPr lvl="0">
              <a:spcBef>
                <a:spcPts val="0"/>
              </a:spcBef>
              <a:buNone/>
            </a:pPr>
            <a:r>
              <a:rPr lang="en"/>
              <a:t>What are we trying to solve?</a:t>
            </a:r>
          </a:p>
        </p:txBody>
      </p:sp>
      <p:pic>
        <p:nvPicPr>
          <p:cNvPr descr="54973387-igor-problem-solution.jpg" id="70" name="Shape 70"/>
          <p:cNvPicPr preferRelativeResize="0"/>
          <p:nvPr/>
        </p:nvPicPr>
        <p:blipFill>
          <a:blip r:embed="rId3">
            <a:alphaModFix/>
          </a:blip>
          <a:stretch>
            <a:fillRect/>
          </a:stretch>
        </p:blipFill>
        <p:spPr>
          <a:xfrm>
            <a:off x="3585000" y="1170125"/>
            <a:ext cx="5406600" cy="36081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Organisms</a:t>
            </a:r>
          </a:p>
        </p:txBody>
      </p:sp>
      <p:pic>
        <p:nvPicPr>
          <p:cNvPr descr="Image result for basil" id="76" name="Shape 76" title="https://www.hotcouponworld.com/6-tips-for-growing-basil-like-a-boss/"/>
          <p:cNvPicPr preferRelativeResize="0"/>
          <p:nvPr/>
        </p:nvPicPr>
        <p:blipFill>
          <a:blip r:embed="rId3">
            <a:alphaModFix/>
          </a:blip>
          <a:stretch>
            <a:fillRect/>
          </a:stretch>
        </p:blipFill>
        <p:spPr>
          <a:xfrm>
            <a:off x="73575" y="1222375"/>
            <a:ext cx="5035450" cy="3921124"/>
          </a:xfrm>
          <a:prstGeom prst="rect">
            <a:avLst/>
          </a:prstGeom>
          <a:noFill/>
          <a:ln>
            <a:noFill/>
          </a:ln>
        </p:spPr>
      </p:pic>
      <p:pic>
        <p:nvPicPr>
          <p:cNvPr descr="Image result for arugula" id="77" name="Shape 77" title="http://www.gourmetsleuth.com/articles/detail/arugula"/>
          <p:cNvPicPr preferRelativeResize="0"/>
          <p:nvPr/>
        </p:nvPicPr>
        <p:blipFill>
          <a:blip r:embed="rId4">
            <a:alphaModFix/>
          </a:blip>
          <a:stretch>
            <a:fillRect/>
          </a:stretch>
        </p:blipFill>
        <p:spPr>
          <a:xfrm>
            <a:off x="5525475" y="1390600"/>
            <a:ext cx="3618525" cy="299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Muir Webs</a:t>
            </a:r>
          </a:p>
        </p:txBody>
      </p:sp>
      <p:pic>
        <p:nvPicPr>
          <p:cNvPr id="83" name="Shape 83"/>
          <p:cNvPicPr preferRelativeResize="0"/>
          <p:nvPr/>
        </p:nvPicPr>
        <p:blipFill>
          <a:blip r:embed="rId3">
            <a:alphaModFix/>
          </a:blip>
          <a:stretch>
            <a:fillRect/>
          </a:stretch>
        </p:blipFill>
        <p:spPr>
          <a:xfrm>
            <a:off x="0" y="1150459"/>
            <a:ext cx="9144000" cy="39930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pic>
        <p:nvPicPr>
          <p:cNvPr descr="aSBNhsEV.png" id="88" name="Shape 88"/>
          <p:cNvPicPr preferRelativeResize="0"/>
          <p:nvPr/>
        </p:nvPicPr>
        <p:blipFill rotWithShape="1">
          <a:blip r:embed="rId3">
            <a:alphaModFix/>
          </a:blip>
          <a:srcRect b="52882" l="12516" r="13067" t="28927"/>
          <a:stretch/>
        </p:blipFill>
        <p:spPr>
          <a:xfrm>
            <a:off x="311700" y="250800"/>
            <a:ext cx="4412816" cy="862925"/>
          </a:xfrm>
          <a:prstGeom prst="rect">
            <a:avLst/>
          </a:prstGeom>
          <a:noFill/>
          <a:ln>
            <a:noFill/>
          </a:ln>
        </p:spPr>
      </p:pic>
      <p:pic>
        <p:nvPicPr>
          <p:cNvPr id="89" name="Shape 89"/>
          <p:cNvPicPr preferRelativeResize="0"/>
          <p:nvPr/>
        </p:nvPicPr>
        <p:blipFill>
          <a:blip r:embed="rId4">
            <a:alphaModFix/>
          </a:blip>
          <a:stretch>
            <a:fillRect/>
          </a:stretch>
        </p:blipFill>
        <p:spPr>
          <a:xfrm>
            <a:off x="1546425" y="993450"/>
            <a:ext cx="6978000" cy="4013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descr="pros-pg-innovation.jpg" id="94" name="Shape 94"/>
          <p:cNvPicPr preferRelativeResize="0"/>
          <p:nvPr/>
        </p:nvPicPr>
        <p:blipFill>
          <a:blip r:embed="rId3">
            <a:alphaModFix/>
          </a:blip>
          <a:stretch>
            <a:fillRect/>
          </a:stretch>
        </p:blipFill>
        <p:spPr>
          <a:xfrm>
            <a:off x="1544075" y="0"/>
            <a:ext cx="5143500" cy="5143500"/>
          </a:xfrm>
          <a:prstGeom prst="rect">
            <a:avLst/>
          </a:prstGeom>
          <a:noFill/>
          <a:ln>
            <a:noFill/>
          </a:ln>
        </p:spPr>
      </p:pic>
      <p:pic>
        <p:nvPicPr>
          <p:cNvPr descr="8kF9hRPM.png" id="95" name="Shape 95"/>
          <p:cNvPicPr preferRelativeResize="0"/>
          <p:nvPr/>
        </p:nvPicPr>
        <p:blipFill rotWithShape="1">
          <a:blip r:embed="rId4">
            <a:alphaModFix/>
          </a:blip>
          <a:srcRect b="20400" l="0" r="0" t="3135"/>
          <a:stretch/>
        </p:blipFill>
        <p:spPr>
          <a:xfrm rot="-5400000">
            <a:off x="-587515" y="2704909"/>
            <a:ext cx="3026105" cy="18510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237206"/>
            <a:ext cx="8520600" cy="572700"/>
          </a:xfrm>
          <a:prstGeom prst="rect">
            <a:avLst/>
          </a:prstGeom>
        </p:spPr>
        <p:txBody>
          <a:bodyPr anchorCtr="0" anchor="t" bIns="91425" lIns="91425" rIns="91425" tIns="91425">
            <a:noAutofit/>
          </a:bodyPr>
          <a:lstStyle/>
          <a:p>
            <a:pPr lvl="0">
              <a:spcBef>
                <a:spcPts val="0"/>
              </a:spcBef>
              <a:buNone/>
            </a:pPr>
            <a:r>
              <a:rPr lang="en"/>
              <a:t>Experiment</a:t>
            </a:r>
          </a:p>
        </p:txBody>
      </p:sp>
      <p:sp>
        <p:nvSpPr>
          <p:cNvPr id="101" name="Shape 10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t>Our question:</a:t>
            </a:r>
          </a:p>
          <a:p>
            <a:pPr lvl="0">
              <a:spcBef>
                <a:spcPts val="0"/>
              </a:spcBef>
              <a:buNone/>
            </a:pPr>
            <a:r>
              <a:t/>
            </a:r>
            <a:endParaRPr sz="2400"/>
          </a:p>
          <a:p>
            <a:pPr lvl="0">
              <a:spcBef>
                <a:spcPts val="0"/>
              </a:spcBef>
              <a:buNone/>
            </a:pPr>
            <a:r>
              <a:rPr lang="en" sz="2400"/>
              <a:t>The </a:t>
            </a:r>
            <a:r>
              <a:rPr lang="en" sz="2400"/>
              <a:t>Purpose</a:t>
            </a:r>
            <a:r>
              <a:rPr lang="en" sz="2400"/>
              <a:t>: </a:t>
            </a:r>
          </a:p>
        </p:txBody>
      </p:sp>
      <p:pic>
        <p:nvPicPr>
          <p:cNvPr descr="psych_experiment.jpg" id="102" name="Shape 102"/>
          <p:cNvPicPr preferRelativeResize="0"/>
          <p:nvPr/>
        </p:nvPicPr>
        <p:blipFill>
          <a:blip r:embed="rId3">
            <a:alphaModFix/>
          </a:blip>
          <a:stretch>
            <a:fillRect/>
          </a:stretch>
        </p:blipFill>
        <p:spPr>
          <a:xfrm>
            <a:off x="3425230" y="959480"/>
            <a:ext cx="5407074" cy="3609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pic>
        <p:nvPicPr>
          <p:cNvPr descr="MPBOU-1st-2nd-3rd-Year-B.Com-Results-2016-declared-@-www.bhojvirtualuniversity.png" id="107" name="Shape 107"/>
          <p:cNvPicPr preferRelativeResize="0"/>
          <p:nvPr/>
        </p:nvPicPr>
        <p:blipFill>
          <a:blip r:embed="rId3">
            <a:alphaModFix/>
          </a:blip>
          <a:stretch>
            <a:fillRect/>
          </a:stretch>
        </p:blipFill>
        <p:spPr>
          <a:xfrm>
            <a:off x="0" y="1079600"/>
            <a:ext cx="4566007" cy="2404224"/>
          </a:xfrm>
          <a:prstGeom prst="rect">
            <a:avLst/>
          </a:prstGeom>
          <a:noFill/>
          <a:ln>
            <a:noFill/>
          </a:ln>
        </p:spPr>
      </p:pic>
      <p:pic>
        <p:nvPicPr>
          <p:cNvPr descr="result3.jpg" id="108" name="Shape 108"/>
          <p:cNvPicPr preferRelativeResize="0"/>
          <p:nvPr/>
        </p:nvPicPr>
        <p:blipFill>
          <a:blip r:embed="rId4">
            <a:alphaModFix/>
          </a:blip>
          <a:stretch>
            <a:fillRect/>
          </a:stretch>
        </p:blipFill>
        <p:spPr>
          <a:xfrm>
            <a:off x="4445750" y="2357749"/>
            <a:ext cx="4698250" cy="2785750"/>
          </a:xfrm>
          <a:prstGeom prst="rect">
            <a:avLst/>
          </a:prstGeom>
          <a:noFill/>
          <a:ln>
            <a:noFill/>
          </a:ln>
        </p:spPr>
      </p:pic>
      <p:pic>
        <p:nvPicPr>
          <p:cNvPr descr="PcP1LuWJ.png" id="109" name="Shape 109"/>
          <p:cNvPicPr preferRelativeResize="0"/>
          <p:nvPr/>
        </p:nvPicPr>
        <p:blipFill rotWithShape="1">
          <a:blip r:embed="rId5">
            <a:alphaModFix/>
          </a:blip>
          <a:srcRect b="46805" l="0" r="0" t="25818"/>
          <a:stretch/>
        </p:blipFill>
        <p:spPr>
          <a:xfrm>
            <a:off x="4889650" y="245100"/>
            <a:ext cx="3810425" cy="8344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